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8229600" cx="14630400"/>
  <p:notesSz cx="8229600" cy="14630400"/>
  <p:embeddedFontLst>
    <p:embeddedFont>
      <p:font typeface="Geist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Geist-bold.fntdata"/><Relationship Id="rId16" Type="http://schemas.openxmlformats.org/officeDocument/2006/relationships/font" Target="fonts/Geis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7a181faa6c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7a181faa6c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37a181faa6c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8" name="Google Shape;38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6747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" name="Google Shape;1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" name="Google Shape;1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" name="Google Shape;2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" name="Google Shape;2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9" name="Google Shape;2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" name="Google Shape;3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3.png"/><Relationship Id="rId7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" name="Google Shape;4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3"/>
          <p:cNvSpPr/>
          <p:nvPr/>
        </p:nvSpPr>
        <p:spPr>
          <a:xfrm>
            <a:off x="793800" y="1809750"/>
            <a:ext cx="7556400" cy="26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900"/>
              <a:buFont typeface="Arial"/>
              <a:buNone/>
            </a:pPr>
            <a:r>
              <a:rPr b="1" i="0" lang="en-US" sz="50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GoldTechETF: A Rules-Based Tech–Gold Rotation Strategy</a:t>
            </a:r>
            <a:endParaRPr b="0" i="0" sz="5000" u="none" cap="none" strike="noStrike"/>
          </a:p>
        </p:txBody>
      </p:sp>
      <p:sp>
        <p:nvSpPr>
          <p:cNvPr id="48" name="Google Shape;48;p13"/>
          <p:cNvSpPr/>
          <p:nvPr/>
        </p:nvSpPr>
        <p:spPr>
          <a:xfrm>
            <a:off x="546140" y="4820182"/>
            <a:ext cx="75564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50"/>
              <a:buFont typeface="Geist"/>
              <a:buNone/>
            </a:pPr>
            <a:r>
              <a:rPr b="1" i="0" lang="en-US" sz="205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Monte Carlo Evaluation and Implementation Framework</a:t>
            </a:r>
            <a:endParaRPr b="0" i="0" sz="2050" u="none" cap="none" strike="noStrike"/>
          </a:p>
        </p:txBody>
      </p:sp>
      <p:sp>
        <p:nvSpPr>
          <p:cNvPr id="49" name="Google Shape;49;p13"/>
          <p:cNvSpPr/>
          <p:nvPr/>
        </p:nvSpPr>
        <p:spPr>
          <a:xfrm>
            <a:off x="793800" y="5456097"/>
            <a:ext cx="7556400" cy="14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50"/>
              <a:buFont typeface="Geist"/>
              <a:buNone/>
            </a:pPr>
            <a:r>
              <a:rPr b="0" i="0" lang="en-US" sz="235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MSDS-451 Financial Engineering • August 31, 2025  Chenyi Zhao</a:t>
            </a:r>
            <a:endParaRPr b="0" i="0" sz="23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0" name="Google Shape;21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2"/>
          <p:cNvSpPr/>
          <p:nvPr/>
        </p:nvSpPr>
        <p:spPr>
          <a:xfrm>
            <a:off x="765453" y="679371"/>
            <a:ext cx="7613094" cy="11961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b="1" i="0" lang="en-US" sz="7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Key Takeaways</a:t>
            </a:r>
            <a:endParaRPr b="0" i="0" sz="7500" u="none" cap="none" strike="noStrike"/>
          </a:p>
        </p:txBody>
      </p:sp>
      <p:sp>
        <p:nvSpPr>
          <p:cNvPr id="212" name="Google Shape;212;p22"/>
          <p:cNvSpPr/>
          <p:nvPr/>
        </p:nvSpPr>
        <p:spPr>
          <a:xfrm>
            <a:off x="765450" y="2162525"/>
            <a:ext cx="3710700" cy="2949300"/>
          </a:xfrm>
          <a:prstGeom prst="roundRect">
            <a:avLst>
              <a:gd fmla="val 7017" name="adj"/>
            </a:avLst>
          </a:prstGeom>
          <a:solidFill>
            <a:srgbClr val="FFFFFF"/>
          </a:solidFill>
          <a:ln cap="flat" cmpd="sng" w="9525">
            <a:solidFill>
              <a:srgbClr val="E5E5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13" name="Google Shape;213;p22"/>
          <p:cNvSpPr/>
          <p:nvPr/>
        </p:nvSpPr>
        <p:spPr>
          <a:xfrm>
            <a:off x="964400" y="2361475"/>
            <a:ext cx="35118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</a:pPr>
            <a:r>
              <a:rPr b="1" i="0" lang="en-US" sz="22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Transparent Execution</a:t>
            </a:r>
            <a:endParaRPr b="0" i="0" sz="2250" u="none" cap="none" strike="noStrike"/>
          </a:p>
        </p:txBody>
      </p:sp>
      <p:sp>
        <p:nvSpPr>
          <p:cNvPr id="214" name="Google Shape;214;p22"/>
          <p:cNvSpPr/>
          <p:nvPr/>
        </p:nvSpPr>
        <p:spPr>
          <a:xfrm>
            <a:off x="964397" y="2970424"/>
            <a:ext cx="3312900" cy="19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eist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Geist"/>
                <a:ea typeface="Geist"/>
                <a:cs typeface="Geist"/>
                <a:sym typeface="Geist"/>
              </a:rPr>
              <a:t>Compact rules operating on liquid assets with weekly rebalancing cadence ensure operational simplicity and regulatory compliance.</a:t>
            </a:r>
            <a:endParaRPr b="0" i="0" sz="1900" u="none" cap="none" strike="noStrike"/>
          </a:p>
        </p:txBody>
      </p:sp>
      <p:sp>
        <p:nvSpPr>
          <p:cNvPr id="215" name="Google Shape;215;p22"/>
          <p:cNvSpPr/>
          <p:nvPr/>
        </p:nvSpPr>
        <p:spPr>
          <a:xfrm>
            <a:off x="4667603" y="2162525"/>
            <a:ext cx="3711000" cy="2949300"/>
          </a:xfrm>
          <a:prstGeom prst="roundRect">
            <a:avLst>
              <a:gd fmla="val 7017" name="adj"/>
            </a:avLst>
          </a:prstGeom>
          <a:solidFill>
            <a:srgbClr val="FFFFFF"/>
          </a:solidFill>
          <a:ln cap="flat" cmpd="sng" w="9525">
            <a:solidFill>
              <a:srgbClr val="E5E5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16" name="Google Shape;216;p22"/>
          <p:cNvSpPr/>
          <p:nvPr/>
        </p:nvSpPr>
        <p:spPr>
          <a:xfrm>
            <a:off x="4866549" y="2361475"/>
            <a:ext cx="33129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</a:pPr>
            <a:r>
              <a:rPr b="1" i="0" lang="en-US" sz="22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Robust Performance</a:t>
            </a:r>
            <a:endParaRPr b="0" i="0" sz="2250" u="none" cap="none" strike="noStrike"/>
          </a:p>
        </p:txBody>
      </p:sp>
      <p:sp>
        <p:nvSpPr>
          <p:cNvPr id="217" name="Google Shape;217;p22"/>
          <p:cNvSpPr/>
          <p:nvPr/>
        </p:nvSpPr>
        <p:spPr>
          <a:xfrm>
            <a:off x="4866557" y="2970570"/>
            <a:ext cx="3312900" cy="14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eist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Geist"/>
                <a:ea typeface="Geist"/>
                <a:cs typeface="Geist"/>
                <a:sym typeface="Geist"/>
              </a:rPr>
              <a:t>Monte Carlo analysis demonstrates attractive distributions of </a:t>
            </a:r>
            <a:r>
              <a:rPr b="1" i="0" lang="en-US" sz="1900" u="none" cap="none" strike="noStrike">
                <a:solidFill>
                  <a:srgbClr val="000000"/>
                </a:solidFill>
                <a:latin typeface="Geist"/>
                <a:ea typeface="Geist"/>
                <a:cs typeface="Geist"/>
                <a:sym typeface="Geist"/>
              </a:rPr>
              <a:t>net outcomes</a:t>
            </a:r>
            <a:r>
              <a:rPr b="0" i="0" lang="en-US" sz="1900" u="none" cap="none" strike="noStrike">
                <a:solidFill>
                  <a:srgbClr val="000000"/>
                </a:solidFill>
                <a:latin typeface="Geist"/>
                <a:ea typeface="Geist"/>
                <a:cs typeface="Geist"/>
                <a:sym typeface="Geist"/>
              </a:rPr>
              <a:t> versus current market alternatives across diverse scenarios.</a:t>
            </a:r>
            <a:endParaRPr b="0" i="0" sz="1900" u="none" cap="none" strike="noStrike"/>
          </a:p>
        </p:txBody>
      </p:sp>
      <p:sp>
        <p:nvSpPr>
          <p:cNvPr id="218" name="Google Shape;218;p22"/>
          <p:cNvSpPr/>
          <p:nvPr/>
        </p:nvSpPr>
        <p:spPr>
          <a:xfrm>
            <a:off x="765450" y="5341913"/>
            <a:ext cx="7613100" cy="1782900"/>
          </a:xfrm>
          <a:prstGeom prst="roundRect">
            <a:avLst>
              <a:gd fmla="val 11610" name="adj"/>
            </a:avLst>
          </a:prstGeom>
          <a:solidFill>
            <a:srgbClr val="FFFFFF"/>
          </a:solidFill>
          <a:ln cap="flat" cmpd="sng" w="9525">
            <a:solidFill>
              <a:srgbClr val="E5E5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19" name="Google Shape;219;p22"/>
          <p:cNvSpPr/>
          <p:nvPr/>
        </p:nvSpPr>
        <p:spPr>
          <a:xfrm>
            <a:off x="964399" y="5580975"/>
            <a:ext cx="5664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</a:pPr>
            <a:r>
              <a:rPr b="1" i="0" lang="en-US" sz="26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Clear Implementation Path</a:t>
            </a:r>
            <a:endParaRPr b="0" i="0" sz="2650" u="none" cap="none" strike="noStrike"/>
          </a:p>
        </p:txBody>
      </p:sp>
      <p:sp>
        <p:nvSpPr>
          <p:cNvPr id="220" name="Google Shape;220;p22"/>
          <p:cNvSpPr/>
          <p:nvPr/>
        </p:nvSpPr>
        <p:spPr>
          <a:xfrm>
            <a:off x="964403" y="6149957"/>
            <a:ext cx="7215300" cy="7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eist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Geist"/>
                <a:ea typeface="Geist"/>
                <a:cs typeface="Geist"/>
                <a:sym typeface="Geist"/>
              </a:rPr>
              <a:t>Practical progression from pilot validation through lean ETF launch with disciplined risk management throughout.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/>
          <p:nvPr/>
        </p:nvSpPr>
        <p:spPr>
          <a:xfrm>
            <a:off x="2762250" y="3495600"/>
            <a:ext cx="9105900" cy="12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/>
              <a:t>Thank you!</a:t>
            </a:r>
            <a:endParaRPr b="1" sz="6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639586" y="604950"/>
            <a:ext cx="64806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500"/>
              <a:buFont typeface="Arial"/>
              <a:buNone/>
            </a:pPr>
            <a:r>
              <a:rPr b="1" i="0" lang="en-US" sz="30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Agenda &amp; Strategic Motivation</a:t>
            </a:r>
            <a:endParaRPr b="0" i="0" sz="3000" u="none" cap="none" strike="noStrike"/>
          </a:p>
        </p:txBody>
      </p:sp>
      <p:sp>
        <p:nvSpPr>
          <p:cNvPr id="56" name="Google Shape;56;p14"/>
          <p:cNvSpPr/>
          <p:nvPr/>
        </p:nvSpPr>
        <p:spPr>
          <a:xfrm>
            <a:off x="639593" y="1179200"/>
            <a:ext cx="427200" cy="1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Arial"/>
              <a:buNone/>
            </a:pPr>
            <a:r>
              <a:rPr b="0" i="0" lang="en-US" sz="15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1550" u="none" cap="none" strike="noStrike"/>
          </a:p>
        </p:txBody>
      </p:sp>
      <p:sp>
        <p:nvSpPr>
          <p:cNvPr id="57" name="Google Shape;57;p14"/>
          <p:cNvSpPr/>
          <p:nvPr/>
        </p:nvSpPr>
        <p:spPr>
          <a:xfrm>
            <a:off x="639604" y="1428036"/>
            <a:ext cx="6480572" cy="22860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58" name="Google Shape;58;p14"/>
          <p:cNvSpPr/>
          <p:nvPr/>
        </p:nvSpPr>
        <p:spPr>
          <a:xfrm>
            <a:off x="639599" y="1553650"/>
            <a:ext cx="38373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50"/>
              <a:buFont typeface="Arial"/>
              <a:buNone/>
            </a:pPr>
            <a:r>
              <a:rPr b="1" i="0" lang="en-US" sz="18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Motivation &amp; Product Rationale</a:t>
            </a:r>
            <a:endParaRPr b="0" i="0" sz="1850" u="none" cap="none" strike="noStrike"/>
          </a:p>
        </p:txBody>
      </p:sp>
      <p:sp>
        <p:nvSpPr>
          <p:cNvPr id="59" name="Google Shape;59;p14"/>
          <p:cNvSpPr/>
          <p:nvPr/>
        </p:nvSpPr>
        <p:spPr>
          <a:xfrm>
            <a:off x="639604" y="1963341"/>
            <a:ext cx="6480572" cy="2557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Geist"/>
              <a:buNone/>
            </a:pPr>
            <a:r>
              <a:rPr b="0" i="0" lang="en-US" sz="155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Why combine tech momentum with gold defense</a:t>
            </a:r>
            <a:endParaRPr b="0" i="0" sz="1550" u="none" cap="none" strike="noStrike"/>
          </a:p>
        </p:txBody>
      </p:sp>
      <p:sp>
        <p:nvSpPr>
          <p:cNvPr id="60" name="Google Shape;60;p14"/>
          <p:cNvSpPr/>
          <p:nvPr/>
        </p:nvSpPr>
        <p:spPr>
          <a:xfrm>
            <a:off x="639587" y="2498875"/>
            <a:ext cx="675000" cy="1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Arial"/>
              <a:buNone/>
            </a:pPr>
            <a:r>
              <a:rPr b="0" i="0" lang="en-US" sz="15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1550" u="none" cap="none" strike="noStrike"/>
          </a:p>
        </p:txBody>
      </p:sp>
      <p:sp>
        <p:nvSpPr>
          <p:cNvPr id="61" name="Google Shape;61;p14"/>
          <p:cNvSpPr/>
          <p:nvPr/>
        </p:nvSpPr>
        <p:spPr>
          <a:xfrm>
            <a:off x="639604" y="2747724"/>
            <a:ext cx="6480572" cy="22860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62" name="Google Shape;62;p14"/>
          <p:cNvSpPr/>
          <p:nvPr/>
        </p:nvSpPr>
        <p:spPr>
          <a:xfrm>
            <a:off x="639599" y="2873325"/>
            <a:ext cx="41610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50"/>
              <a:buFont typeface="Arial"/>
              <a:buNone/>
            </a:pPr>
            <a:r>
              <a:rPr b="1" i="0" lang="en-US" sz="18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Strategy Rules &amp; Implementation</a:t>
            </a:r>
            <a:endParaRPr b="0" i="0" sz="1850" u="none" cap="none" strike="noStrike"/>
          </a:p>
        </p:txBody>
      </p:sp>
      <p:sp>
        <p:nvSpPr>
          <p:cNvPr id="63" name="Google Shape;63;p14"/>
          <p:cNvSpPr/>
          <p:nvPr/>
        </p:nvSpPr>
        <p:spPr>
          <a:xfrm>
            <a:off x="639604" y="3283029"/>
            <a:ext cx="6480572" cy="2557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Geist"/>
              <a:buNone/>
            </a:pPr>
            <a:r>
              <a:rPr b="0" i="0" lang="en-US" sz="155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Transparent, auditable decision framework</a:t>
            </a:r>
            <a:endParaRPr b="0" i="0" sz="1550" u="none" cap="none" strike="noStrike"/>
          </a:p>
        </p:txBody>
      </p:sp>
      <p:sp>
        <p:nvSpPr>
          <p:cNvPr id="64" name="Google Shape;64;p14"/>
          <p:cNvSpPr/>
          <p:nvPr/>
        </p:nvSpPr>
        <p:spPr>
          <a:xfrm>
            <a:off x="639576" y="3818575"/>
            <a:ext cx="1132200" cy="1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Arial"/>
              <a:buNone/>
            </a:pPr>
            <a:r>
              <a:rPr b="0" i="0" lang="en-US" sz="15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0" i="0" sz="1550" u="none" cap="none" strike="noStrike"/>
          </a:p>
        </p:txBody>
      </p:sp>
      <p:sp>
        <p:nvSpPr>
          <p:cNvPr id="65" name="Google Shape;65;p14"/>
          <p:cNvSpPr/>
          <p:nvPr/>
        </p:nvSpPr>
        <p:spPr>
          <a:xfrm>
            <a:off x="639604" y="4067413"/>
            <a:ext cx="6480572" cy="22860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66" name="Google Shape;66;p14"/>
          <p:cNvSpPr/>
          <p:nvPr/>
        </p:nvSpPr>
        <p:spPr>
          <a:xfrm>
            <a:off x="639598" y="4193025"/>
            <a:ext cx="45801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50"/>
              <a:buFont typeface="Arial"/>
              <a:buNone/>
            </a:pPr>
            <a:r>
              <a:rPr b="1" i="0" lang="en-US" sz="18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Data &amp; Monte Carlo Evaluation</a:t>
            </a:r>
            <a:endParaRPr b="0" i="0" sz="1850" u="none" cap="none" strike="noStrike"/>
          </a:p>
        </p:txBody>
      </p:sp>
      <p:sp>
        <p:nvSpPr>
          <p:cNvPr id="67" name="Google Shape;67;p14"/>
          <p:cNvSpPr/>
          <p:nvPr/>
        </p:nvSpPr>
        <p:spPr>
          <a:xfrm>
            <a:off x="639604" y="4602718"/>
            <a:ext cx="6480572" cy="2557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Geist"/>
              <a:buNone/>
            </a:pPr>
            <a:r>
              <a:rPr b="0" i="0" lang="en-US" sz="155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Rigorous testing methodology</a:t>
            </a:r>
            <a:endParaRPr b="0" i="0" sz="1550" u="none" cap="none" strike="noStrike"/>
          </a:p>
        </p:txBody>
      </p:sp>
      <p:sp>
        <p:nvSpPr>
          <p:cNvPr id="68" name="Google Shape;68;p14"/>
          <p:cNvSpPr/>
          <p:nvPr/>
        </p:nvSpPr>
        <p:spPr>
          <a:xfrm>
            <a:off x="639585" y="5138250"/>
            <a:ext cx="770100" cy="1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Arial"/>
              <a:buNone/>
            </a:pPr>
            <a:r>
              <a:rPr b="0" i="0" lang="en-US" sz="15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0" i="0" sz="1550" u="none" cap="none" strike="noStrike"/>
          </a:p>
        </p:txBody>
      </p:sp>
      <p:sp>
        <p:nvSpPr>
          <p:cNvPr id="69" name="Google Shape;69;p14"/>
          <p:cNvSpPr/>
          <p:nvPr/>
        </p:nvSpPr>
        <p:spPr>
          <a:xfrm>
            <a:off x="639604" y="5387102"/>
            <a:ext cx="6480572" cy="22860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70" name="Google Shape;70;p14"/>
          <p:cNvSpPr/>
          <p:nvPr/>
        </p:nvSpPr>
        <p:spPr>
          <a:xfrm>
            <a:off x="639598" y="5512725"/>
            <a:ext cx="31896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50"/>
              <a:buFont typeface="Arial"/>
              <a:buNone/>
            </a:pPr>
            <a:r>
              <a:rPr b="1" i="0" lang="en-US" sz="18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Results Analysis</a:t>
            </a:r>
            <a:endParaRPr b="0" i="0" sz="1850" u="none" cap="none" strike="noStrike"/>
          </a:p>
        </p:txBody>
      </p:sp>
      <p:sp>
        <p:nvSpPr>
          <p:cNvPr id="71" name="Google Shape;71;p14"/>
          <p:cNvSpPr/>
          <p:nvPr/>
        </p:nvSpPr>
        <p:spPr>
          <a:xfrm>
            <a:off x="639604" y="5922407"/>
            <a:ext cx="6480572" cy="2557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Geist"/>
              <a:buNone/>
            </a:pPr>
            <a:r>
              <a:rPr b="0" i="0" lang="en-US" sz="155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Three key performance visualizations</a:t>
            </a:r>
            <a:endParaRPr b="0" i="0" sz="1550" u="none" cap="none" strike="noStrike"/>
          </a:p>
        </p:txBody>
      </p:sp>
      <p:sp>
        <p:nvSpPr>
          <p:cNvPr id="72" name="Google Shape;72;p14"/>
          <p:cNvSpPr/>
          <p:nvPr/>
        </p:nvSpPr>
        <p:spPr>
          <a:xfrm>
            <a:off x="639581" y="6457950"/>
            <a:ext cx="903300" cy="1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Arial"/>
              <a:buNone/>
            </a:pPr>
            <a:r>
              <a:rPr b="0" i="0" lang="en-US" sz="15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0" i="0" sz="155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639604" y="6706791"/>
            <a:ext cx="6480572" cy="22860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74" name="Google Shape;74;p14"/>
          <p:cNvSpPr/>
          <p:nvPr/>
        </p:nvSpPr>
        <p:spPr>
          <a:xfrm>
            <a:off x="639597" y="6832400"/>
            <a:ext cx="48468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50"/>
              <a:buFont typeface="Arial"/>
              <a:buNone/>
            </a:pPr>
            <a:r>
              <a:rPr b="1" i="0" lang="en-US" sz="18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Business Recommendation</a:t>
            </a:r>
            <a:endParaRPr b="0" i="0" sz="1850" u="none" cap="none" strike="noStrike"/>
          </a:p>
        </p:txBody>
      </p:sp>
      <p:sp>
        <p:nvSpPr>
          <p:cNvPr id="75" name="Google Shape;75;p14"/>
          <p:cNvSpPr/>
          <p:nvPr/>
        </p:nvSpPr>
        <p:spPr>
          <a:xfrm>
            <a:off x="639604" y="7242096"/>
            <a:ext cx="6480572" cy="2557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Geist"/>
              <a:buNone/>
            </a:pPr>
            <a:r>
              <a:rPr b="0" i="0" lang="en-US" sz="155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Go/no-go decision and reproducibility</a:t>
            </a:r>
            <a:endParaRPr b="0" i="0" sz="1550" u="none" cap="none" strike="noStrike"/>
          </a:p>
        </p:txBody>
      </p:sp>
      <p:sp>
        <p:nvSpPr>
          <p:cNvPr id="76" name="Google Shape;76;p14"/>
          <p:cNvSpPr/>
          <p:nvPr/>
        </p:nvSpPr>
        <p:spPr>
          <a:xfrm>
            <a:off x="8915400" y="1803550"/>
            <a:ext cx="36195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1850"/>
              <a:buFont typeface="Arial"/>
              <a:buNone/>
            </a:pPr>
            <a:r>
              <a:rPr b="1" i="0" lang="en-US" sz="235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Core Investment Thesis</a:t>
            </a:r>
            <a:endParaRPr b="0" i="0" sz="2350" u="none" cap="none" strike="noStrike"/>
          </a:p>
        </p:txBody>
      </p:sp>
      <p:sp>
        <p:nvSpPr>
          <p:cNvPr id="77" name="Google Shape;77;p14"/>
          <p:cNvSpPr/>
          <p:nvPr/>
        </p:nvSpPr>
        <p:spPr>
          <a:xfrm>
            <a:off x="7594050" y="2410646"/>
            <a:ext cx="6480600" cy="1266300"/>
          </a:xfrm>
          <a:prstGeom prst="roundRect">
            <a:avLst>
              <a:gd fmla="val 14387" name="adj"/>
            </a:avLst>
          </a:prstGeom>
          <a:solidFill>
            <a:srgbClr val="006747"/>
          </a:solidFill>
          <a:ln cap="flat" cmpd="sng" w="9525">
            <a:solidFill>
              <a:srgbClr val="198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78" name="Google Shape;78;p14"/>
          <p:cNvSpPr/>
          <p:nvPr/>
        </p:nvSpPr>
        <p:spPr>
          <a:xfrm>
            <a:off x="7761591" y="2622657"/>
            <a:ext cx="3837300" cy="3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0"/>
              <a:buFont typeface="Arial"/>
              <a:buNone/>
            </a:pPr>
            <a:r>
              <a:rPr b="1" i="0" lang="en-US" sz="2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Technology Sector</a:t>
            </a:r>
            <a:endParaRPr b="0" i="0" sz="2050" u="none" cap="none" strike="noStrike"/>
          </a:p>
        </p:txBody>
      </p:sp>
      <p:sp>
        <p:nvSpPr>
          <p:cNvPr id="79" name="Google Shape;79;p14"/>
          <p:cNvSpPr/>
          <p:nvPr/>
        </p:nvSpPr>
        <p:spPr>
          <a:xfrm>
            <a:off x="7761571" y="3141149"/>
            <a:ext cx="61455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50"/>
              <a:buFont typeface="Geist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Geist"/>
                <a:ea typeface="Geist"/>
                <a:cs typeface="Geist"/>
                <a:sym typeface="Geist"/>
              </a:rPr>
              <a:t>Delivers long-run growth but exhibits high cyclical volatility</a:t>
            </a:r>
            <a:endParaRPr b="0" i="0" sz="1750" u="none" cap="none" strike="noStrike"/>
          </a:p>
        </p:txBody>
      </p:sp>
      <p:sp>
        <p:nvSpPr>
          <p:cNvPr id="80" name="Google Shape;80;p14"/>
          <p:cNvSpPr/>
          <p:nvPr/>
        </p:nvSpPr>
        <p:spPr>
          <a:xfrm>
            <a:off x="7594050" y="3879185"/>
            <a:ext cx="6480600" cy="1266300"/>
          </a:xfrm>
          <a:prstGeom prst="roundRect">
            <a:avLst>
              <a:gd fmla="val 14387" name="adj"/>
            </a:avLst>
          </a:prstGeom>
          <a:solidFill>
            <a:srgbClr val="006747"/>
          </a:solidFill>
          <a:ln cap="flat" cmpd="sng" w="9525">
            <a:solidFill>
              <a:srgbClr val="198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81" name="Google Shape;81;p14"/>
          <p:cNvSpPr/>
          <p:nvPr/>
        </p:nvSpPr>
        <p:spPr>
          <a:xfrm>
            <a:off x="7761589" y="4091187"/>
            <a:ext cx="3497100" cy="3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0"/>
              <a:buFont typeface="Arial"/>
              <a:buNone/>
            </a:pPr>
            <a:r>
              <a:rPr b="1" i="0" lang="en-US" sz="2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Gold Allocation</a:t>
            </a:r>
            <a:endParaRPr b="0" i="0" sz="2050" u="none" cap="none" strike="noStrike"/>
          </a:p>
        </p:txBody>
      </p:sp>
      <p:sp>
        <p:nvSpPr>
          <p:cNvPr id="82" name="Google Shape;82;p14"/>
          <p:cNvSpPr/>
          <p:nvPr/>
        </p:nvSpPr>
        <p:spPr>
          <a:xfrm>
            <a:off x="7761571" y="4609688"/>
            <a:ext cx="61455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50"/>
              <a:buFont typeface="Geist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Geist"/>
                <a:ea typeface="Geist"/>
                <a:cs typeface="Geist"/>
                <a:sym typeface="Geist"/>
              </a:rPr>
              <a:t>Provides diversification during equity stress regimes</a:t>
            </a:r>
            <a:endParaRPr b="0" i="0" sz="1750" u="none" cap="none" strike="noStrike"/>
          </a:p>
        </p:txBody>
      </p:sp>
      <p:sp>
        <p:nvSpPr>
          <p:cNvPr id="83" name="Google Shape;83;p14"/>
          <p:cNvSpPr/>
          <p:nvPr/>
        </p:nvSpPr>
        <p:spPr>
          <a:xfrm>
            <a:off x="7594050" y="5347725"/>
            <a:ext cx="6480600" cy="1266300"/>
          </a:xfrm>
          <a:prstGeom prst="roundRect">
            <a:avLst>
              <a:gd fmla="val 14387" name="adj"/>
            </a:avLst>
          </a:prstGeom>
          <a:solidFill>
            <a:srgbClr val="006747"/>
          </a:solidFill>
          <a:ln cap="flat" cmpd="sng" w="9525">
            <a:solidFill>
              <a:srgbClr val="198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84" name="Google Shape;84;p14"/>
          <p:cNvSpPr/>
          <p:nvPr/>
        </p:nvSpPr>
        <p:spPr>
          <a:xfrm>
            <a:off x="7761593" y="5559748"/>
            <a:ext cx="5097300" cy="3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0"/>
              <a:buFont typeface="Arial"/>
              <a:buNone/>
            </a:pPr>
            <a:r>
              <a:rPr b="1" i="0" lang="en-US" sz="2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Rules-Based Approach</a:t>
            </a:r>
            <a:endParaRPr b="0" i="0" sz="2050" u="none" cap="none" strike="noStrike"/>
          </a:p>
        </p:txBody>
      </p:sp>
      <p:sp>
        <p:nvSpPr>
          <p:cNvPr id="85" name="Google Shape;85;p14"/>
          <p:cNvSpPr/>
          <p:nvPr/>
        </p:nvSpPr>
        <p:spPr>
          <a:xfrm>
            <a:off x="7761571" y="6078228"/>
            <a:ext cx="61455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50"/>
              <a:buFont typeface="Geist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Geist"/>
                <a:ea typeface="Geist"/>
                <a:cs typeface="Geist"/>
                <a:sym typeface="Geist"/>
              </a:rPr>
              <a:t>Replace discretionary timing with codified, auditable rules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/>
          <p:nvPr/>
        </p:nvSpPr>
        <p:spPr>
          <a:xfrm>
            <a:off x="638770" y="791935"/>
            <a:ext cx="76629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Strategy Architecture at a Glance</a:t>
            </a:r>
            <a:endParaRPr b="0" i="0" sz="3600" u="none" cap="none" strike="noStrike"/>
          </a:p>
        </p:txBody>
      </p:sp>
      <p:pic>
        <p:nvPicPr>
          <p:cNvPr descr="preencoded.png" id="92" name="Google Shape;9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8770" y="1640612"/>
            <a:ext cx="917496" cy="140803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/>
          <p:nvPr/>
        </p:nvSpPr>
        <p:spPr>
          <a:xfrm>
            <a:off x="1739741" y="1824088"/>
            <a:ext cx="27528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2150"/>
              <a:buFont typeface="Arial"/>
              <a:buNone/>
            </a:pPr>
            <a:r>
              <a:rPr b="1" i="0" lang="en-US" sz="21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Growth Sleeve</a:t>
            </a:r>
            <a:endParaRPr b="0" i="0" sz="2150" u="none" cap="none" strike="noStrike"/>
          </a:p>
        </p:txBody>
      </p:sp>
      <p:sp>
        <p:nvSpPr>
          <p:cNvPr id="94" name="Google Shape;94;p15"/>
          <p:cNvSpPr/>
          <p:nvPr/>
        </p:nvSpPr>
        <p:spPr>
          <a:xfrm>
            <a:off x="1739741" y="2278192"/>
            <a:ext cx="65751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Geist"/>
              <a:buNone/>
            </a:pPr>
            <a:r>
              <a:rPr b="0" i="0" lang="en-US" sz="16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Momentum-ranked large-cap technology stocks with equal-weight allocation and weekly rebalancing cadence</a:t>
            </a:r>
            <a:endParaRPr b="0" i="0" sz="1600" u="none" cap="none" strike="noStrike"/>
          </a:p>
        </p:txBody>
      </p:sp>
      <p:pic>
        <p:nvPicPr>
          <p:cNvPr descr="preencoded.png" id="95" name="Google Shape;9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8770" y="3048645"/>
            <a:ext cx="917496" cy="140803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/>
          <p:nvPr/>
        </p:nvSpPr>
        <p:spPr>
          <a:xfrm>
            <a:off x="1739741" y="3232121"/>
            <a:ext cx="27528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2150"/>
              <a:buFont typeface="Arial"/>
              <a:buNone/>
            </a:pPr>
            <a:r>
              <a:rPr b="1" i="0" lang="en-US" sz="21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Defense Sleeve</a:t>
            </a:r>
            <a:endParaRPr b="0" i="0" sz="215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1739741" y="3686225"/>
            <a:ext cx="65751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Geist"/>
              <a:buNone/>
            </a:pPr>
            <a:r>
              <a:rPr b="0" i="0" lang="en-US" sz="16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Strategic allocation to GLD when gold trend is positive </a:t>
            </a:r>
            <a:r>
              <a:rPr b="1" i="0" lang="en-US" sz="16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and</a:t>
            </a:r>
            <a:r>
              <a:rPr b="0" i="0" lang="en-US" sz="16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volatility indicators show market stress</a:t>
            </a:r>
            <a:endParaRPr b="0" i="0" sz="1600" u="none" cap="none" strike="noStrike"/>
          </a:p>
        </p:txBody>
      </p:sp>
      <p:pic>
        <p:nvPicPr>
          <p:cNvPr descr="preencoded.png" id="98" name="Google Shape;98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770" y="4456678"/>
            <a:ext cx="917496" cy="1408033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/>
          <p:nvPr/>
        </p:nvSpPr>
        <p:spPr>
          <a:xfrm>
            <a:off x="1739741" y="4640154"/>
            <a:ext cx="33972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2150"/>
              <a:buFont typeface="Arial"/>
              <a:buNone/>
            </a:pPr>
            <a:r>
              <a:rPr b="1" i="0" lang="en-US" sz="21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Benchmark &amp; Reporting</a:t>
            </a:r>
            <a:endParaRPr b="0" i="0" sz="2150" u="none" cap="none" strike="noStrike"/>
          </a:p>
        </p:txBody>
      </p:sp>
      <p:sp>
        <p:nvSpPr>
          <p:cNvPr id="100" name="Google Shape;100;p15"/>
          <p:cNvSpPr/>
          <p:nvPr/>
        </p:nvSpPr>
        <p:spPr>
          <a:xfrm>
            <a:off x="1739741" y="5094258"/>
            <a:ext cx="65751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Geist"/>
              <a:buNone/>
            </a:pPr>
            <a:r>
              <a:rPr b="0" i="0" lang="en-US" sz="16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Performance measured against SPY with all outcomes reported </a:t>
            </a:r>
            <a:r>
              <a:rPr b="1" i="0" lang="en-US" sz="16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net</a:t>
            </a:r>
            <a:r>
              <a:rPr b="0" i="0" lang="en-US" sz="16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of trading costs and management fees</a:t>
            </a:r>
            <a:endParaRPr b="0" i="0" sz="1600" u="none" cap="none" strike="noStrike"/>
          </a:p>
        </p:txBody>
      </p:sp>
      <p:sp>
        <p:nvSpPr>
          <p:cNvPr id="101" name="Google Shape;101;p15"/>
          <p:cNvSpPr/>
          <p:nvPr/>
        </p:nvSpPr>
        <p:spPr>
          <a:xfrm>
            <a:off x="638770" y="6071166"/>
            <a:ext cx="7676100" cy="1366500"/>
          </a:xfrm>
          <a:prstGeom prst="roundRect">
            <a:avLst>
              <a:gd fmla="val 12086" name="adj"/>
            </a:avLst>
          </a:prstGeom>
          <a:solidFill>
            <a:srgbClr val="E5F9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02" name="Google Shape;102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2246" y="6345605"/>
            <a:ext cx="229314" cy="18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/>
          <p:nvPr/>
        </p:nvSpPr>
        <p:spPr>
          <a:xfrm>
            <a:off x="1235035" y="6300480"/>
            <a:ext cx="68961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ist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Geist"/>
                <a:ea typeface="Geist"/>
                <a:cs typeface="Geist"/>
                <a:sym typeface="Geist"/>
              </a:rPr>
              <a:t>Key Design Principles:</a:t>
            </a:r>
            <a:r>
              <a:rPr b="0" i="0" lang="en-US" sz="1600" u="none" cap="none" strike="noStrike">
                <a:solidFill>
                  <a:srgbClr val="000000"/>
                </a:solidFill>
                <a:latin typeface="Geist"/>
                <a:ea typeface="Geist"/>
                <a:cs typeface="Geist"/>
                <a:sym typeface="Geist"/>
              </a:rPr>
              <a:t> Compact rules with bounded turnover, liquid underlying assets, and ETF-friendly weekly rebalancing for optimal implementability in institutional portfolios.</a:t>
            </a:r>
            <a:endParaRPr b="0" i="0" sz="1600" u="none" cap="none" strike="noStrike"/>
          </a:p>
        </p:txBody>
      </p:sp>
      <p:pic>
        <p:nvPicPr>
          <p:cNvPr descr="preencoded.png" id="104" name="Google Shape;104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869680" y="-12"/>
            <a:ext cx="576072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/>
          <p:nvPr/>
        </p:nvSpPr>
        <p:spPr>
          <a:xfrm>
            <a:off x="732711" y="503753"/>
            <a:ext cx="10023277" cy="5724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Data Architecture &amp; Evaluation Framework</a:t>
            </a:r>
            <a:endParaRPr b="0" i="0" sz="360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732696" y="1534125"/>
            <a:ext cx="38394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150"/>
              <a:buFont typeface="Arial"/>
              <a:buNone/>
            </a:pPr>
            <a:r>
              <a:rPr b="1" i="0" lang="en-US" sz="265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Monte Carlo Engines</a:t>
            </a:r>
            <a:endParaRPr b="0" i="0" sz="2650" u="none" cap="none" strike="noStrike"/>
          </a:p>
        </p:txBody>
      </p:sp>
      <p:sp>
        <p:nvSpPr>
          <p:cNvPr id="112" name="Google Shape;112;p16"/>
          <p:cNvSpPr/>
          <p:nvPr/>
        </p:nvSpPr>
        <p:spPr>
          <a:xfrm>
            <a:off x="732711" y="2083713"/>
            <a:ext cx="7720132" cy="1475065"/>
          </a:xfrm>
          <a:prstGeom prst="roundRect">
            <a:avLst>
              <a:gd fmla="val 11178" name="adj"/>
            </a:avLst>
          </a:prstGeom>
          <a:solidFill>
            <a:srgbClr val="E5F9F2">
              <a:alpha val="74901"/>
            </a:srgbClr>
          </a:solidFill>
          <a:ln cap="flat" cmpd="sng" w="22850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755571" y="2106573"/>
            <a:ext cx="732711" cy="1429345"/>
          </a:xfrm>
          <a:prstGeom prst="roundRect">
            <a:avLst>
              <a:gd fmla="val 18760" name="adj"/>
            </a:avLst>
          </a:prstGeom>
          <a:solidFill>
            <a:srgbClr val="D1EF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980718" y="2649498"/>
            <a:ext cx="274796" cy="3434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2150"/>
              <a:buFont typeface="Arial"/>
              <a:buNone/>
            </a:pPr>
            <a:r>
              <a:rPr b="1" i="0" lang="en-US" sz="21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2150" u="none" cap="none" strike="noStrike"/>
          </a:p>
        </p:txBody>
      </p:sp>
      <p:sp>
        <p:nvSpPr>
          <p:cNvPr id="115" name="Google Shape;115;p16"/>
          <p:cNvSpPr/>
          <p:nvPr/>
        </p:nvSpPr>
        <p:spPr>
          <a:xfrm>
            <a:off x="1671400" y="2289700"/>
            <a:ext cx="4386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800"/>
              <a:buFont typeface="Arial"/>
              <a:buNone/>
            </a:pPr>
            <a:r>
              <a:rPr b="1" i="0" lang="en-US" sz="22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Parametric (Gaussian) Model</a:t>
            </a:r>
            <a:endParaRPr b="0" i="0" sz="2200" u="none" cap="none" strike="noStrike"/>
          </a:p>
        </p:txBody>
      </p:sp>
      <p:sp>
        <p:nvSpPr>
          <p:cNvPr id="116" name="Google Shape;116;p16"/>
          <p:cNvSpPr/>
          <p:nvPr/>
        </p:nvSpPr>
        <p:spPr>
          <a:xfrm>
            <a:off x="1671399" y="2758916"/>
            <a:ext cx="6758583" cy="593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Geist"/>
              <a:buNone/>
            </a:pPr>
            <a:r>
              <a:rPr b="0" i="0" lang="en-US" sz="18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Calibrated to historical means and covariances stored in </a:t>
            </a:r>
            <a:r>
              <a:rPr b="0" i="0" lang="en-US" sz="1800" u="none" cap="none" strike="noStrike">
                <a:solidFill>
                  <a:srgbClr val="4B4A4A"/>
                </a:solidFill>
                <a:highlight>
                  <a:srgbClr val="D8ECE5"/>
                </a:highlight>
                <a:latin typeface="Consolas"/>
                <a:ea typeface="Consolas"/>
                <a:cs typeface="Consolas"/>
                <a:sym typeface="Consolas"/>
              </a:rPr>
              <a:t>mc/params.json</a:t>
            </a:r>
            <a:r>
              <a:rPr b="0" i="0" lang="en-US" sz="18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for consistent baseline scenarios</a:t>
            </a:r>
            <a:endParaRPr b="0" i="0" sz="1800" u="none" cap="none" strike="noStrike"/>
          </a:p>
        </p:txBody>
      </p:sp>
      <p:sp>
        <p:nvSpPr>
          <p:cNvPr id="117" name="Google Shape;117;p16"/>
          <p:cNvSpPr/>
          <p:nvPr/>
        </p:nvSpPr>
        <p:spPr>
          <a:xfrm>
            <a:off x="732711" y="3741896"/>
            <a:ext cx="7720132" cy="1475065"/>
          </a:xfrm>
          <a:prstGeom prst="roundRect">
            <a:avLst>
              <a:gd fmla="val 11178" name="adj"/>
            </a:avLst>
          </a:prstGeom>
          <a:solidFill>
            <a:srgbClr val="E5F9F2">
              <a:alpha val="74901"/>
            </a:srgbClr>
          </a:solidFill>
          <a:ln cap="flat" cmpd="sng" w="22850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755571" y="3764756"/>
            <a:ext cx="732711" cy="1429345"/>
          </a:xfrm>
          <a:prstGeom prst="roundRect">
            <a:avLst>
              <a:gd fmla="val 18760" name="adj"/>
            </a:avLst>
          </a:prstGeom>
          <a:solidFill>
            <a:srgbClr val="D1EF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980718" y="4307681"/>
            <a:ext cx="274796" cy="3434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2150"/>
              <a:buFont typeface="Arial"/>
              <a:buNone/>
            </a:pPr>
            <a:r>
              <a:rPr b="1" i="0" lang="en-US" sz="215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2150" u="none" cap="none" strike="noStrike"/>
          </a:p>
        </p:txBody>
      </p:sp>
      <p:sp>
        <p:nvSpPr>
          <p:cNvPr id="120" name="Google Shape;120;p16"/>
          <p:cNvSpPr/>
          <p:nvPr/>
        </p:nvSpPr>
        <p:spPr>
          <a:xfrm>
            <a:off x="1671400" y="3947875"/>
            <a:ext cx="4386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800"/>
              <a:buFont typeface="Arial"/>
              <a:buNone/>
            </a:pPr>
            <a:r>
              <a:rPr b="1" i="0" lang="en-US" sz="21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Block Bootstrap Resampling</a:t>
            </a:r>
            <a:endParaRPr b="0" i="0" sz="2100" u="none" cap="none" strike="noStrike"/>
          </a:p>
        </p:txBody>
      </p:sp>
      <p:sp>
        <p:nvSpPr>
          <p:cNvPr id="121" name="Google Shape;121;p16"/>
          <p:cNvSpPr/>
          <p:nvPr/>
        </p:nvSpPr>
        <p:spPr>
          <a:xfrm>
            <a:off x="1671399" y="4417100"/>
            <a:ext cx="6758583" cy="593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Geist"/>
              <a:buNone/>
            </a:pPr>
            <a:r>
              <a:rPr b="0" i="0" lang="en-US" sz="18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Resamples from </a:t>
            </a:r>
            <a:r>
              <a:rPr b="0" i="0" lang="en-US" sz="1800" u="none" cap="none" strike="noStrike">
                <a:solidFill>
                  <a:srgbClr val="4B4A4A"/>
                </a:solidFill>
                <a:highlight>
                  <a:srgbClr val="D8ECE5"/>
                </a:highlight>
                <a:latin typeface="Consolas"/>
                <a:ea typeface="Consolas"/>
                <a:cs typeface="Consolas"/>
                <a:sym typeface="Consolas"/>
              </a:rPr>
              <a:t>mc/hist_returns.csv</a:t>
            </a:r>
            <a:r>
              <a:rPr b="0" i="0" lang="en-US" sz="18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to preserve temporal dependence structures and regime clustering</a:t>
            </a:r>
            <a:endParaRPr b="0" i="0" sz="1800" u="none" cap="none" strike="noStrike"/>
          </a:p>
        </p:txBody>
      </p:sp>
      <p:sp>
        <p:nvSpPr>
          <p:cNvPr id="122" name="Google Shape;122;p16"/>
          <p:cNvSpPr/>
          <p:nvPr/>
        </p:nvSpPr>
        <p:spPr>
          <a:xfrm>
            <a:off x="732696" y="5423050"/>
            <a:ext cx="54966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150"/>
              <a:buFont typeface="Arial"/>
              <a:buNone/>
            </a:pPr>
            <a:r>
              <a:rPr b="1" i="0" lang="en-US" sz="265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Key Performance Indicators</a:t>
            </a:r>
            <a:endParaRPr b="0" i="0" sz="265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732711" y="5949672"/>
            <a:ext cx="7720132" cy="2931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Geist"/>
              <a:buNone/>
            </a:pPr>
            <a:r>
              <a:rPr b="1" i="0" lang="en-US" sz="19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Net CAGR:</a:t>
            </a:r>
            <a:r>
              <a:rPr b="0" i="0" lang="en-US" sz="19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Compound annual growth rate after all fees</a:t>
            </a:r>
            <a:endParaRPr b="0" i="0" sz="1900" u="none" cap="none" strike="noStrike"/>
          </a:p>
        </p:txBody>
      </p:sp>
      <p:sp>
        <p:nvSpPr>
          <p:cNvPr id="124" name="Google Shape;124;p16"/>
          <p:cNvSpPr/>
          <p:nvPr/>
        </p:nvSpPr>
        <p:spPr>
          <a:xfrm>
            <a:off x="732711" y="6306860"/>
            <a:ext cx="7720132" cy="2931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Geist"/>
              <a:buNone/>
            </a:pPr>
            <a:r>
              <a:rPr b="1" i="0" lang="en-US" sz="19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Net Sharpe Ratio:</a:t>
            </a:r>
            <a:r>
              <a:rPr b="0" i="0" lang="en-US" sz="19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Risk-adjusted returns</a:t>
            </a:r>
            <a:endParaRPr b="0" i="0" sz="1900" u="none" cap="none" strike="noStrike"/>
          </a:p>
        </p:txBody>
      </p:sp>
      <p:sp>
        <p:nvSpPr>
          <p:cNvPr id="125" name="Google Shape;125;p16"/>
          <p:cNvSpPr/>
          <p:nvPr/>
        </p:nvSpPr>
        <p:spPr>
          <a:xfrm>
            <a:off x="732711" y="6664047"/>
            <a:ext cx="7720132" cy="2931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Geist"/>
              <a:buNone/>
            </a:pPr>
            <a:r>
              <a:rPr b="1" i="0" lang="en-US" sz="19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Alpha/Beta vs SPY:</a:t>
            </a:r>
            <a:r>
              <a:rPr b="0" i="0" lang="en-US" sz="19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Systematic risk decomposition</a:t>
            </a:r>
            <a:endParaRPr b="0" i="0" sz="1900" u="none" cap="none" strike="noStrike"/>
          </a:p>
        </p:txBody>
      </p:sp>
      <p:sp>
        <p:nvSpPr>
          <p:cNvPr id="126" name="Google Shape;126;p16"/>
          <p:cNvSpPr/>
          <p:nvPr/>
        </p:nvSpPr>
        <p:spPr>
          <a:xfrm>
            <a:off x="732711" y="7021235"/>
            <a:ext cx="7720132" cy="2931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Geist"/>
              <a:buNone/>
            </a:pPr>
            <a:r>
              <a:rPr b="1" i="0" lang="en-US" sz="19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Maximum Drawdown:</a:t>
            </a:r>
            <a:r>
              <a:rPr b="0" i="0" lang="en-US" sz="19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Worst-case loss scenario</a:t>
            </a:r>
            <a:endParaRPr b="0" i="0" sz="1900" u="none" cap="none" strike="noStrike"/>
          </a:p>
        </p:txBody>
      </p:sp>
      <p:sp>
        <p:nvSpPr>
          <p:cNvPr id="127" name="Google Shape;127;p16"/>
          <p:cNvSpPr/>
          <p:nvPr/>
        </p:nvSpPr>
        <p:spPr>
          <a:xfrm>
            <a:off x="732711" y="7378422"/>
            <a:ext cx="7720132" cy="2931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Geist"/>
              <a:buNone/>
            </a:pPr>
            <a:r>
              <a:rPr b="1" i="0" lang="en-US" sz="19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Turnover Analysis:</a:t>
            </a:r>
            <a:r>
              <a:rPr b="0" i="0" lang="en-US" sz="19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Transaction cost impact</a:t>
            </a:r>
            <a:endParaRPr b="0" i="0" sz="1900" u="none" cap="none" strike="noStrike"/>
          </a:p>
        </p:txBody>
      </p:sp>
      <p:pic>
        <p:nvPicPr>
          <p:cNvPr descr="preencoded.png" id="128" name="Google Shape;12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07425" y="1557100"/>
            <a:ext cx="5106949" cy="510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/>
          <p:nvPr/>
        </p:nvSpPr>
        <p:spPr>
          <a:xfrm>
            <a:off x="735798" y="628300"/>
            <a:ext cx="10599000" cy="11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Results: Sample Equity Curve Paths</a:t>
            </a:r>
            <a:endParaRPr b="0" i="0" sz="3600" u="none" cap="none" strike="noStrike"/>
          </a:p>
        </p:txBody>
      </p:sp>
      <p:pic>
        <p:nvPicPr>
          <p:cNvPr id="135" name="Google Shape;13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199" y="1382225"/>
            <a:ext cx="11644549" cy="646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/>
          <p:nvPr/>
        </p:nvSpPr>
        <p:spPr>
          <a:xfrm>
            <a:off x="631797" y="541734"/>
            <a:ext cx="93585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850"/>
              <a:buFont typeface="Arial"/>
              <a:buNone/>
            </a:pPr>
            <a:r>
              <a:rPr b="1" i="0" lang="en-US" sz="385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Results: Return Distribution Analysis</a:t>
            </a:r>
            <a:endParaRPr b="0" i="0" sz="3850" u="none" cap="none" strike="noStrike"/>
          </a:p>
        </p:txBody>
      </p:sp>
      <p:pic>
        <p:nvPicPr>
          <p:cNvPr id="142" name="Google Shape;14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950" y="1293675"/>
            <a:ext cx="12153901" cy="676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/>
          <p:nvPr/>
        </p:nvSpPr>
        <p:spPr>
          <a:xfrm>
            <a:off x="575548" y="395645"/>
            <a:ext cx="5095875" cy="449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Results: Risk-Return Profile</a:t>
            </a:r>
            <a:endParaRPr b="0" i="0" sz="2800" u="none" cap="none" strike="noStrike"/>
          </a:p>
        </p:txBody>
      </p:sp>
      <p:sp>
        <p:nvSpPr>
          <p:cNvPr id="149" name="Google Shape;149;p19"/>
          <p:cNvSpPr/>
          <p:nvPr/>
        </p:nvSpPr>
        <p:spPr>
          <a:xfrm>
            <a:off x="8600003" y="2169788"/>
            <a:ext cx="17697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0.73</a:t>
            </a:r>
            <a:endParaRPr b="0" i="0" sz="2800" u="none" cap="none" strike="noStrike"/>
          </a:p>
        </p:txBody>
      </p:sp>
      <p:pic>
        <p:nvPicPr>
          <p:cNvPr descr="preencoded.png" id="150" name="Google Shape;15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05813" y="1270509"/>
            <a:ext cx="2158365" cy="215836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9"/>
          <p:cNvSpPr/>
          <p:nvPr/>
        </p:nvSpPr>
        <p:spPr>
          <a:xfrm>
            <a:off x="8011250" y="3608650"/>
            <a:ext cx="30948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Arial"/>
              <a:buNone/>
            </a:pPr>
            <a:r>
              <a:rPr b="1" i="0" lang="en-US" sz="18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Risk-Return Correlation</a:t>
            </a:r>
            <a:endParaRPr b="0" i="0" sz="1800" u="none" cap="none" strike="noStrike"/>
          </a:p>
        </p:txBody>
      </p:sp>
      <p:sp>
        <p:nvSpPr>
          <p:cNvPr id="152" name="Google Shape;152;p19"/>
          <p:cNvSpPr/>
          <p:nvPr/>
        </p:nvSpPr>
        <p:spPr>
          <a:xfrm>
            <a:off x="6202918" y="3977276"/>
            <a:ext cx="6564300" cy="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100"/>
              <a:buFont typeface="Geist"/>
              <a:buNone/>
            </a:pPr>
            <a:r>
              <a:rPr b="0" i="0" lang="en-US" sz="15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Strong positive relationship</a:t>
            </a:r>
            <a:endParaRPr b="0" i="0" sz="1500" u="none" cap="none" strike="noStrike"/>
          </a:p>
        </p:txBody>
      </p:sp>
      <p:sp>
        <p:nvSpPr>
          <p:cNvPr id="153" name="Google Shape;153;p19"/>
          <p:cNvSpPr/>
          <p:nvPr/>
        </p:nvSpPr>
        <p:spPr>
          <a:xfrm>
            <a:off x="11705153" y="2169778"/>
            <a:ext cx="17697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85%</a:t>
            </a:r>
            <a:endParaRPr b="0" i="0" sz="2800" u="none" cap="none" strike="noStrike"/>
          </a:p>
        </p:txBody>
      </p:sp>
      <p:pic>
        <p:nvPicPr>
          <p:cNvPr descr="preencoded.png" id="154" name="Google Shape;15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10963" y="1270499"/>
            <a:ext cx="2158365" cy="215836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9"/>
          <p:cNvSpPr/>
          <p:nvPr/>
        </p:nvSpPr>
        <p:spPr>
          <a:xfrm>
            <a:off x="10934700" y="3608650"/>
            <a:ext cx="3695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Arial"/>
              <a:buNone/>
            </a:pPr>
            <a:r>
              <a:rPr b="1" i="0" lang="en-US" sz="18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Scenarios Above Benchmark</a:t>
            </a:r>
            <a:endParaRPr b="0" i="0" sz="1800" u="none" cap="none" strike="noStrike"/>
          </a:p>
        </p:txBody>
      </p:sp>
      <p:sp>
        <p:nvSpPr>
          <p:cNvPr id="156" name="Google Shape;156;p19"/>
          <p:cNvSpPr/>
          <p:nvPr/>
        </p:nvSpPr>
        <p:spPr>
          <a:xfrm>
            <a:off x="9422368" y="3977266"/>
            <a:ext cx="6564300" cy="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100"/>
              <a:buFont typeface="Geist"/>
              <a:buNone/>
            </a:pPr>
            <a:r>
              <a:rPr b="0" i="0" lang="en-US" sz="15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Risk-adjusted outperformance</a:t>
            </a:r>
            <a:endParaRPr b="0" i="0" sz="1500" u="none" cap="none" strike="noStrike"/>
          </a:p>
        </p:txBody>
      </p:sp>
      <p:sp>
        <p:nvSpPr>
          <p:cNvPr id="157" name="Google Shape;157;p19"/>
          <p:cNvSpPr/>
          <p:nvPr/>
        </p:nvSpPr>
        <p:spPr>
          <a:xfrm>
            <a:off x="10166153" y="5382368"/>
            <a:ext cx="17697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2.1x</a:t>
            </a:r>
            <a:endParaRPr b="0" i="0" sz="2800" u="none" cap="none" strike="noStrike"/>
          </a:p>
        </p:txBody>
      </p:sp>
      <p:pic>
        <p:nvPicPr>
          <p:cNvPr descr="preencoded.png" id="158" name="Google Shape;158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71963" y="4483089"/>
            <a:ext cx="2158365" cy="215836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9"/>
          <p:cNvSpPr/>
          <p:nvPr/>
        </p:nvSpPr>
        <p:spPr>
          <a:xfrm>
            <a:off x="9573425" y="6821250"/>
            <a:ext cx="30948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Arial"/>
              <a:buNone/>
            </a:pPr>
            <a:r>
              <a:rPr b="1" i="0" lang="en-US" sz="19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Reward-to-Risk Ratio</a:t>
            </a:r>
            <a:endParaRPr b="0" i="0" sz="1900" u="none" cap="none" strike="noStrike"/>
          </a:p>
        </p:txBody>
      </p:sp>
      <p:sp>
        <p:nvSpPr>
          <p:cNvPr id="160" name="Google Shape;160;p19"/>
          <p:cNvSpPr/>
          <p:nvPr/>
        </p:nvSpPr>
        <p:spPr>
          <a:xfrm>
            <a:off x="7769068" y="7189856"/>
            <a:ext cx="6564300" cy="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100"/>
              <a:buFont typeface="Geist"/>
              <a:buNone/>
            </a:pPr>
            <a:r>
              <a:rPr b="0" i="0" lang="en-US" sz="16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Versus market average</a:t>
            </a:r>
            <a:endParaRPr b="0" i="0" sz="1600" u="none" cap="none" strike="noStrike"/>
          </a:p>
        </p:txBody>
      </p:sp>
      <p:pic>
        <p:nvPicPr>
          <p:cNvPr id="161" name="Google Shape;16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550" y="1270500"/>
            <a:ext cx="7193518" cy="5994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7" name="Google Shape;16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16360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0"/>
          <p:cNvSpPr/>
          <p:nvPr/>
        </p:nvSpPr>
        <p:spPr>
          <a:xfrm>
            <a:off x="659376" y="2594175"/>
            <a:ext cx="111327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562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200"/>
              <a:buFont typeface="Arial"/>
              <a:buNone/>
            </a:pPr>
            <a:r>
              <a:rPr b="1" i="0" lang="en-US" sz="36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Business Recommendation: Go/No-Go Analysis</a:t>
            </a:r>
            <a:endParaRPr b="0" i="0" sz="3600" u="none" cap="none" strike="noStrike"/>
          </a:p>
        </p:txBody>
      </p:sp>
      <p:sp>
        <p:nvSpPr>
          <p:cNvPr id="169" name="Google Shape;169;p20"/>
          <p:cNvSpPr/>
          <p:nvPr/>
        </p:nvSpPr>
        <p:spPr>
          <a:xfrm>
            <a:off x="659368" y="5083254"/>
            <a:ext cx="13311664" cy="22860"/>
          </a:xfrm>
          <a:prstGeom prst="roundRect">
            <a:avLst>
              <a:gd fmla="val 649044" name="adj"/>
            </a:avLst>
          </a:prstGeom>
          <a:solidFill>
            <a:srgbClr val="B7D5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170" name="Google Shape;170;p20"/>
          <p:cNvSpPr/>
          <p:nvPr/>
        </p:nvSpPr>
        <p:spPr>
          <a:xfrm>
            <a:off x="3924181" y="4588847"/>
            <a:ext cx="22860" cy="494467"/>
          </a:xfrm>
          <a:prstGeom prst="roundRect">
            <a:avLst>
              <a:gd fmla="val 649044" name="adj"/>
            </a:avLst>
          </a:prstGeom>
          <a:solidFill>
            <a:srgbClr val="B7D5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171" name="Google Shape;171;p20"/>
          <p:cNvSpPr/>
          <p:nvPr/>
        </p:nvSpPr>
        <p:spPr>
          <a:xfrm>
            <a:off x="3750231" y="4897815"/>
            <a:ext cx="370880" cy="370880"/>
          </a:xfrm>
          <a:prstGeom prst="roundRect">
            <a:avLst>
              <a:gd fmla="val 40005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172" name="Google Shape;172;p20"/>
          <p:cNvSpPr/>
          <p:nvPr/>
        </p:nvSpPr>
        <p:spPr>
          <a:xfrm>
            <a:off x="3812024" y="4928652"/>
            <a:ext cx="247174" cy="309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900"/>
              <a:buFont typeface="Arial"/>
              <a:buNone/>
            </a:pPr>
            <a:r>
              <a:rPr b="1" i="0" lang="en-US" sz="24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2400" u="none" cap="none" strike="noStrike"/>
          </a:p>
        </p:txBody>
      </p:sp>
      <p:sp>
        <p:nvSpPr>
          <p:cNvPr id="173" name="Google Shape;173;p20"/>
          <p:cNvSpPr/>
          <p:nvPr/>
        </p:nvSpPr>
        <p:spPr>
          <a:xfrm>
            <a:off x="1194895" y="3539850"/>
            <a:ext cx="42126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600"/>
              <a:buFont typeface="Arial"/>
              <a:buNone/>
            </a:pPr>
            <a:r>
              <a:rPr b="1" i="0" lang="en-US" sz="21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Phase 1: Paper Trading Pilot</a:t>
            </a:r>
            <a:endParaRPr b="0" i="0" sz="2100" u="none" cap="none" strike="noStrike"/>
          </a:p>
        </p:txBody>
      </p:sp>
      <p:sp>
        <p:nvSpPr>
          <p:cNvPr id="174" name="Google Shape;174;p20"/>
          <p:cNvSpPr/>
          <p:nvPr/>
        </p:nvSpPr>
        <p:spPr>
          <a:xfrm>
            <a:off x="824150" y="3896199"/>
            <a:ext cx="6223200" cy="12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Geist"/>
              <a:buNone/>
            </a:pPr>
            <a:r>
              <a:rPr b="0" i="0" lang="en-US" sz="175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Implement 6-month paper-traded pilot with daily NAV calculation and public signal transparency. Monitor live slippage and flow dynamics.</a:t>
            </a:r>
            <a:endParaRPr b="0" i="0" sz="1750" u="none" cap="none" strike="noStrike"/>
          </a:p>
        </p:txBody>
      </p:sp>
      <p:sp>
        <p:nvSpPr>
          <p:cNvPr id="175" name="Google Shape;175;p20"/>
          <p:cNvSpPr/>
          <p:nvPr/>
        </p:nvSpPr>
        <p:spPr>
          <a:xfrm>
            <a:off x="7303532" y="5083195"/>
            <a:ext cx="22860" cy="494467"/>
          </a:xfrm>
          <a:prstGeom prst="roundRect">
            <a:avLst>
              <a:gd fmla="val 649044" name="adj"/>
            </a:avLst>
          </a:prstGeom>
          <a:solidFill>
            <a:srgbClr val="B7D5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176" name="Google Shape;176;p20"/>
          <p:cNvSpPr/>
          <p:nvPr/>
        </p:nvSpPr>
        <p:spPr>
          <a:xfrm>
            <a:off x="7129582" y="4897815"/>
            <a:ext cx="370880" cy="370880"/>
          </a:xfrm>
          <a:prstGeom prst="roundRect">
            <a:avLst>
              <a:gd fmla="val 40005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177" name="Google Shape;177;p20"/>
          <p:cNvSpPr/>
          <p:nvPr/>
        </p:nvSpPr>
        <p:spPr>
          <a:xfrm>
            <a:off x="7191375" y="4928652"/>
            <a:ext cx="247174" cy="309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900"/>
              <a:buFont typeface="Arial"/>
              <a:buNone/>
            </a:pPr>
            <a:r>
              <a:rPr b="1" i="0" lang="en-US" sz="24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2400" u="none" cap="none" strike="noStrike"/>
          </a:p>
        </p:txBody>
      </p:sp>
      <p:sp>
        <p:nvSpPr>
          <p:cNvPr id="178" name="Google Shape;178;p20"/>
          <p:cNvSpPr/>
          <p:nvPr/>
        </p:nvSpPr>
        <p:spPr>
          <a:xfrm>
            <a:off x="4664949" y="5742625"/>
            <a:ext cx="51840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600"/>
              <a:buFont typeface="Arial"/>
              <a:buNone/>
            </a:pPr>
            <a:r>
              <a:rPr b="1" i="0" lang="en-US" sz="21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Phase 2: ETF Launch Decision</a:t>
            </a:r>
            <a:endParaRPr b="0" i="0" sz="2100" u="none" cap="none" strike="noStrike"/>
          </a:p>
        </p:txBody>
      </p:sp>
      <p:sp>
        <p:nvSpPr>
          <p:cNvPr id="179" name="Google Shape;179;p20"/>
          <p:cNvSpPr/>
          <p:nvPr/>
        </p:nvSpPr>
        <p:spPr>
          <a:xfrm>
            <a:off x="3429000" y="6098975"/>
            <a:ext cx="8363100" cy="7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Geist"/>
              <a:buNone/>
            </a:pPr>
            <a:r>
              <a:rPr b="0" i="0" lang="en-US" sz="175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If live tracking matches net distribution projections with modest slippage, proceed to small ETF launch with transparent, single management fee structure.</a:t>
            </a:r>
            <a:endParaRPr b="0" i="0" sz="1750" u="none" cap="none" strike="noStrike"/>
          </a:p>
        </p:txBody>
      </p:sp>
      <p:sp>
        <p:nvSpPr>
          <p:cNvPr id="180" name="Google Shape;180;p20"/>
          <p:cNvSpPr/>
          <p:nvPr/>
        </p:nvSpPr>
        <p:spPr>
          <a:xfrm>
            <a:off x="10683002" y="4588847"/>
            <a:ext cx="22860" cy="494467"/>
          </a:xfrm>
          <a:prstGeom prst="roundRect">
            <a:avLst>
              <a:gd fmla="val 649044" name="adj"/>
            </a:avLst>
          </a:prstGeom>
          <a:solidFill>
            <a:srgbClr val="B7D5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181" name="Google Shape;181;p20"/>
          <p:cNvSpPr/>
          <p:nvPr/>
        </p:nvSpPr>
        <p:spPr>
          <a:xfrm>
            <a:off x="10509052" y="4897815"/>
            <a:ext cx="370880" cy="370880"/>
          </a:xfrm>
          <a:prstGeom prst="roundRect">
            <a:avLst>
              <a:gd fmla="val 40005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182" name="Google Shape;182;p20"/>
          <p:cNvSpPr/>
          <p:nvPr/>
        </p:nvSpPr>
        <p:spPr>
          <a:xfrm>
            <a:off x="10570845" y="4928652"/>
            <a:ext cx="247174" cy="309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900"/>
              <a:buFont typeface="Arial"/>
              <a:buNone/>
            </a:pPr>
            <a:r>
              <a:rPr b="1" i="0" lang="en-US" sz="24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2400" u="none" cap="none" strike="noStrike"/>
          </a:p>
        </p:txBody>
      </p:sp>
      <p:sp>
        <p:nvSpPr>
          <p:cNvPr id="183" name="Google Shape;183;p20"/>
          <p:cNvSpPr/>
          <p:nvPr/>
        </p:nvSpPr>
        <p:spPr>
          <a:xfrm>
            <a:off x="8762999" y="3539850"/>
            <a:ext cx="38862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600"/>
              <a:buFont typeface="Arial"/>
              <a:buNone/>
            </a:pPr>
            <a:r>
              <a:rPr b="1" i="0" lang="en-US" sz="21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Phase 3: Team Assembly</a:t>
            </a:r>
            <a:endParaRPr b="0" i="0" sz="2100" u="none" cap="none" strike="noStrike"/>
          </a:p>
        </p:txBody>
      </p:sp>
      <p:sp>
        <p:nvSpPr>
          <p:cNvPr id="184" name="Google Shape;184;p20"/>
          <p:cNvSpPr/>
          <p:nvPr/>
        </p:nvSpPr>
        <p:spPr>
          <a:xfrm>
            <a:off x="7582975" y="3896199"/>
            <a:ext cx="6223200" cy="12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250"/>
              <a:buFont typeface="Geist"/>
              <a:buNone/>
            </a:pPr>
            <a:r>
              <a:rPr b="0" i="0" lang="en-US" sz="175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Deploy focused team: quantitative PM for rules/data/risk, researcher for stress-testing, engineer for pipeline/compliance automation.</a:t>
            </a:r>
            <a:endParaRPr b="0" i="0" sz="1750" u="none" cap="none" strike="noStrike"/>
          </a:p>
        </p:txBody>
      </p:sp>
      <p:sp>
        <p:nvSpPr>
          <p:cNvPr id="185" name="Google Shape;185;p20"/>
          <p:cNvSpPr/>
          <p:nvPr/>
        </p:nvSpPr>
        <p:spPr>
          <a:xfrm>
            <a:off x="659400" y="6898428"/>
            <a:ext cx="13311600" cy="998400"/>
          </a:xfrm>
          <a:prstGeom prst="roundRect">
            <a:avLst>
              <a:gd fmla="val 21179" name="adj"/>
            </a:avLst>
          </a:prstGeom>
          <a:solidFill>
            <a:srgbClr val="8CAB1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6" name="Google Shape;18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4176" y="7150710"/>
            <a:ext cx="205978" cy="164783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/>
          <p:nvPr/>
        </p:nvSpPr>
        <p:spPr>
          <a:xfrm>
            <a:off x="1194936" y="7101170"/>
            <a:ext cx="12611400" cy="2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Geist"/>
              <a:buNone/>
            </a:pPr>
            <a:r>
              <a:rPr b="1" i="0" lang="en-US" sz="1850" u="none" cap="none" strike="noStrike">
                <a:solidFill>
                  <a:srgbClr val="000000"/>
                </a:solidFill>
                <a:latin typeface="Geist"/>
                <a:ea typeface="Geist"/>
                <a:cs typeface="Geist"/>
                <a:sym typeface="Geist"/>
              </a:rPr>
              <a:t>Recommendation: PROCEED</a:t>
            </a:r>
            <a:r>
              <a:rPr b="0" i="0" lang="en-US" sz="1850" u="none" cap="none" strike="noStrike">
                <a:solidFill>
                  <a:srgbClr val="000000"/>
                </a:solidFill>
                <a:latin typeface="Geist"/>
                <a:ea typeface="Geist"/>
                <a:cs typeface="Geist"/>
                <a:sym typeface="Geist"/>
              </a:rPr>
              <a:t> with disciplined, visible pilot approach. Escalate to full launch only upon validated live performance matching Monte Carlo projections.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/>
          <p:nvPr/>
        </p:nvSpPr>
        <p:spPr>
          <a:xfrm>
            <a:off x="575550" y="395650"/>
            <a:ext cx="81876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800"/>
              <a:buFont typeface="Arial"/>
              <a:buNone/>
            </a:pPr>
            <a:r>
              <a:rPr b="1" i="0" lang="en-US" sz="34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Implementation Details &amp; Limitations</a:t>
            </a:r>
            <a:endParaRPr b="0" i="0" sz="3400" u="none" cap="none" strike="noStrike"/>
          </a:p>
        </p:txBody>
      </p:sp>
      <p:sp>
        <p:nvSpPr>
          <p:cNvPr id="194" name="Google Shape;194;p21"/>
          <p:cNvSpPr/>
          <p:nvPr/>
        </p:nvSpPr>
        <p:spPr>
          <a:xfrm>
            <a:off x="575550" y="1204800"/>
            <a:ext cx="47775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1650"/>
              <a:buFont typeface="Arial"/>
              <a:buNone/>
            </a:pPr>
            <a:r>
              <a:rPr b="1" i="0" lang="en-US" sz="225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Reproducibility Framework</a:t>
            </a:r>
            <a:endParaRPr b="0" i="0" sz="2250" u="none" cap="none" strike="noStrike"/>
          </a:p>
        </p:txBody>
      </p:sp>
      <p:sp>
        <p:nvSpPr>
          <p:cNvPr id="195" name="Google Shape;195;p21"/>
          <p:cNvSpPr/>
          <p:nvPr/>
        </p:nvSpPr>
        <p:spPr>
          <a:xfrm>
            <a:off x="575550" y="1656905"/>
            <a:ext cx="6564300" cy="6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100"/>
              <a:buFont typeface="Geist"/>
              <a:buNone/>
            </a:pPr>
            <a:r>
              <a:rPr b="0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Complete analytical pipeline ensures full reproducibility through standardized notebooks and configuration management:</a:t>
            </a:r>
            <a:endParaRPr b="0" i="0" sz="1700" u="none" cap="none" strike="noStrike"/>
          </a:p>
        </p:txBody>
      </p:sp>
      <p:sp>
        <p:nvSpPr>
          <p:cNvPr id="196" name="Google Shape;196;p21"/>
          <p:cNvSpPr/>
          <p:nvPr/>
        </p:nvSpPr>
        <p:spPr>
          <a:xfrm>
            <a:off x="575550" y="2429894"/>
            <a:ext cx="65643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100"/>
              <a:buFont typeface="Geist"/>
              <a:buNone/>
            </a:pPr>
            <a:r>
              <a:rPr b="1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Primary Workflow:</a:t>
            </a:r>
            <a:r>
              <a:rPr b="0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</a:t>
            </a:r>
            <a:r>
              <a:rPr b="0" i="0" lang="en-US" sz="1700" u="none" cap="none" strike="noStrike">
                <a:solidFill>
                  <a:srgbClr val="4B4A4A"/>
                </a:solidFill>
                <a:highlight>
                  <a:srgbClr val="D8ECE5"/>
                </a:highlight>
                <a:latin typeface="Consolas"/>
                <a:ea typeface="Consolas"/>
                <a:cs typeface="Consolas"/>
                <a:sym typeface="Consolas"/>
              </a:rPr>
              <a:t>fit_params.ipynb → run_mc_experiments.ipynb</a:t>
            </a:r>
            <a:endParaRPr b="0" i="0" sz="1700" u="none" cap="none" strike="noStrike"/>
          </a:p>
        </p:txBody>
      </p:sp>
      <p:sp>
        <p:nvSpPr>
          <p:cNvPr id="197" name="Google Shape;197;p21"/>
          <p:cNvSpPr/>
          <p:nvPr/>
        </p:nvSpPr>
        <p:spPr>
          <a:xfrm>
            <a:off x="575550" y="3168383"/>
            <a:ext cx="65643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100"/>
              <a:buFont typeface="Geist"/>
              <a:buNone/>
            </a:pPr>
            <a:r>
              <a:rPr b="1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Input Configuration:</a:t>
            </a:r>
            <a:r>
              <a:rPr b="0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</a:t>
            </a:r>
            <a:r>
              <a:rPr b="0" i="0" lang="en-US" sz="1700" u="none" cap="none" strike="noStrike">
                <a:solidFill>
                  <a:srgbClr val="4B4A4A"/>
                </a:solidFill>
                <a:highlight>
                  <a:srgbClr val="D8ECE5"/>
                </a:highlight>
                <a:latin typeface="Consolas"/>
                <a:ea typeface="Consolas"/>
                <a:cs typeface="Consolas"/>
                <a:sym typeface="Consolas"/>
              </a:rPr>
              <a:t>mc/params.json, mc/hist_returns.csv</a:t>
            </a:r>
            <a:endParaRPr b="0" i="0" sz="1700" u="none" cap="none" strike="noStrike"/>
          </a:p>
        </p:txBody>
      </p:sp>
      <p:sp>
        <p:nvSpPr>
          <p:cNvPr id="198" name="Google Shape;198;p21"/>
          <p:cNvSpPr/>
          <p:nvPr/>
        </p:nvSpPr>
        <p:spPr>
          <a:xfrm>
            <a:off x="575550" y="3606383"/>
            <a:ext cx="65643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100"/>
              <a:buFont typeface="Geist"/>
              <a:buNone/>
            </a:pPr>
            <a:r>
              <a:rPr b="1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Output Artifacts:</a:t>
            </a:r>
            <a:r>
              <a:rPr b="0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</a:t>
            </a:r>
            <a:r>
              <a:rPr b="0" i="0" lang="en-US" sz="1700" u="none" cap="none" strike="noStrike">
                <a:solidFill>
                  <a:srgbClr val="4B4A4A"/>
                </a:solidFill>
                <a:highlight>
                  <a:srgbClr val="D8ECE5"/>
                </a:highlight>
                <a:latin typeface="Consolas"/>
                <a:ea typeface="Consolas"/>
                <a:cs typeface="Consolas"/>
                <a:sym typeface="Consolas"/>
              </a:rPr>
              <a:t>mc/out/summary.csv, mc/out/logs.txt</a:t>
            </a:r>
            <a:r>
              <a:rPr b="0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 plus all figures</a:t>
            </a:r>
            <a:endParaRPr b="0" i="0" sz="1700" u="none" cap="none" strike="noStrike"/>
          </a:p>
        </p:txBody>
      </p:sp>
      <p:sp>
        <p:nvSpPr>
          <p:cNvPr id="199" name="Google Shape;199;p21"/>
          <p:cNvSpPr/>
          <p:nvPr/>
        </p:nvSpPr>
        <p:spPr>
          <a:xfrm>
            <a:off x="575550" y="4341444"/>
            <a:ext cx="6564300" cy="6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100"/>
              <a:buFont typeface="Geist"/>
              <a:buNone/>
            </a:pPr>
            <a:r>
              <a:rPr b="0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Every numerical result and visualization is traceable to specific configuration parameters and random seeds, enabling complete audit trails and sensitivity analysis.</a:t>
            </a:r>
            <a:endParaRPr b="0" i="0" sz="1700" u="none" cap="none" strike="noStrike"/>
          </a:p>
        </p:txBody>
      </p:sp>
      <p:sp>
        <p:nvSpPr>
          <p:cNvPr id="200" name="Google Shape;200;p21"/>
          <p:cNvSpPr/>
          <p:nvPr/>
        </p:nvSpPr>
        <p:spPr>
          <a:xfrm>
            <a:off x="575550" y="5414916"/>
            <a:ext cx="47775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1650"/>
              <a:buFont typeface="Arial"/>
              <a:buNone/>
            </a:pPr>
            <a:r>
              <a:rPr b="1" i="0" lang="en-US" sz="225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Current Limitations</a:t>
            </a:r>
            <a:endParaRPr b="0" i="0" sz="2250" u="none" cap="none" strike="noStrike"/>
          </a:p>
        </p:txBody>
      </p:sp>
      <p:sp>
        <p:nvSpPr>
          <p:cNvPr id="201" name="Google Shape;201;p21"/>
          <p:cNvSpPr/>
          <p:nvPr/>
        </p:nvSpPr>
        <p:spPr>
          <a:xfrm>
            <a:off x="575550" y="5852925"/>
            <a:ext cx="65643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00"/>
              <a:buFont typeface="Geist"/>
              <a:buChar char="•"/>
            </a:pPr>
            <a:r>
              <a:rPr b="0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Monte Carlo generators abstract from intraday liquidity constraints and tax considerations</a:t>
            </a:r>
            <a:endParaRPr b="0" i="0" sz="1700" u="none" cap="none" strike="noStrike"/>
          </a:p>
        </p:txBody>
      </p:sp>
      <p:sp>
        <p:nvSpPr>
          <p:cNvPr id="202" name="Google Shape;202;p21"/>
          <p:cNvSpPr/>
          <p:nvPr/>
        </p:nvSpPr>
        <p:spPr>
          <a:xfrm>
            <a:off x="575550" y="6489142"/>
            <a:ext cx="65643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00"/>
              <a:buFont typeface="Geist"/>
              <a:buChar char="•"/>
            </a:pPr>
            <a:r>
              <a:rPr b="0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Single volatility gauge implementation—alternative definitions may alter timing</a:t>
            </a:r>
            <a:endParaRPr b="0" i="0" sz="1700" u="none" cap="none" strike="noStrike"/>
          </a:p>
        </p:txBody>
      </p:sp>
      <p:sp>
        <p:nvSpPr>
          <p:cNvPr id="203" name="Google Shape;203;p21"/>
          <p:cNvSpPr/>
          <p:nvPr/>
        </p:nvSpPr>
        <p:spPr>
          <a:xfrm>
            <a:off x="575550" y="7106334"/>
            <a:ext cx="65643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00"/>
              <a:buFont typeface="Geist"/>
              <a:buChar char="•"/>
            </a:pPr>
            <a:r>
              <a:rPr b="0" i="0" lang="en-US" sz="1700" u="none" cap="none" strike="noStrike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Flow impact modeling requires live validation during pilot phase</a:t>
            </a:r>
            <a:endParaRPr b="0" i="0" sz="1700" u="none" cap="none" strike="noStrike"/>
          </a:p>
        </p:txBody>
      </p:sp>
      <p:pic>
        <p:nvPicPr>
          <p:cNvPr descr="preencoded.png" id="204" name="Google Shape;20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98318" y="1222772"/>
            <a:ext cx="6564152" cy="6564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